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6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965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83176-0FD2-4046-B07B-0EBB601CE219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9E48B-A0B3-402C-A35C-AA12C9823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695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1200" dirty="0">
                <a:solidFill>
                  <a:srgbClr val="323232"/>
                </a:solidFill>
              </a:rPr>
              <a:t>Jämför </a:t>
            </a:r>
            <a:r>
              <a:rPr lang="sv-SE" sz="1200" dirty="0" err="1">
                <a:solidFill>
                  <a:srgbClr val="323232"/>
                </a:solidFill>
              </a:rPr>
              <a:t>Top</a:t>
            </a:r>
            <a:r>
              <a:rPr lang="sv-SE" sz="1200" dirty="0">
                <a:solidFill>
                  <a:srgbClr val="323232"/>
                </a:solidFill>
              </a:rPr>
              <a:t> 10 vs </a:t>
            </a:r>
            <a:r>
              <a:rPr lang="sv-SE" sz="1200" dirty="0" err="1">
                <a:solidFill>
                  <a:srgbClr val="323232"/>
                </a:solidFill>
              </a:rPr>
              <a:t>Bottom</a:t>
            </a:r>
            <a:r>
              <a:rPr lang="sv-SE" sz="1200" dirty="0">
                <a:solidFill>
                  <a:srgbClr val="323232"/>
                </a:solidFill>
              </a:rPr>
              <a:t> 10 för varje faktor (p-värden)
Signifikanta: </a:t>
            </a:r>
            <a:r>
              <a:rPr lang="sv-SE" altLang="zh-CN" sz="1200" dirty="0">
                <a:solidFill>
                  <a:srgbClr val="323232"/>
                </a:solidFill>
              </a:rPr>
              <a:t>GD</a:t>
            </a:r>
            <a:r>
              <a:rPr lang="sv-SE" sz="1200" dirty="0">
                <a:solidFill>
                  <a:srgbClr val="323232"/>
                </a:solidFill>
              </a:rPr>
              <a:t>P, Hälsa, Frihet, Korruption
Ej signifikant: Generositet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29E48B-A0B3-402C-A35C-AA12C98230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62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1200" dirty="0">
                <a:solidFill>
                  <a:srgbClr val="323232"/>
                </a:solidFill>
              </a:rPr>
              <a:t>Modell: Lycka ~ BNP + Hälsa + Frihet + Socialt stöd + Generositet + Korruption
R² = 0.94 → stark förklaringskraft
Viktigast: Hälsa, BNP, Generositet
Negativt: Frihet, Korruption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29E48B-A0B3-402C-A35C-AA12C98230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58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sz="1200" dirty="0">
                <a:solidFill>
                  <a:srgbClr val="323232"/>
                </a:solidFill>
              </a:rPr>
              <a:t>2×3 </a:t>
            </a:r>
            <a:r>
              <a:rPr lang="sv-SE" sz="1200" dirty="0" err="1">
                <a:solidFill>
                  <a:srgbClr val="323232"/>
                </a:solidFill>
              </a:rPr>
              <a:t>grafgrid</a:t>
            </a:r>
            <a:r>
              <a:rPr lang="sv-SE" sz="1200" dirty="0">
                <a:solidFill>
                  <a:srgbClr val="323232"/>
                </a:solidFill>
              </a:rPr>
              <a:t> med:
- Punktdiagram + regressionslinje per faktor
- Titel: faktor + R²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29E48B-A0B3-402C-A35C-AA12C98230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71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unsdsn/world-happiness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dirty="0" err="1">
                <a:solidFill>
                  <a:srgbClr val="00467A"/>
                </a:solidFill>
              </a:rPr>
              <a:t>Utforska</a:t>
            </a:r>
            <a:r>
              <a:rPr sz="3200" b="1" dirty="0">
                <a:solidFill>
                  <a:srgbClr val="00467A"/>
                </a:solidFill>
              </a:rPr>
              <a:t> global </a:t>
            </a:r>
            <a:r>
              <a:rPr sz="3200" b="1" dirty="0" err="1">
                <a:solidFill>
                  <a:srgbClr val="00467A"/>
                </a:solidFill>
              </a:rPr>
              <a:t>lycka</a:t>
            </a:r>
            <a:r>
              <a:rPr sz="3200" b="1" dirty="0">
                <a:solidFill>
                  <a:srgbClr val="00467A"/>
                </a:solidFill>
              </a:rPr>
              <a:t> – </a:t>
            </a:r>
            <a:r>
              <a:rPr sz="3200" b="1" dirty="0" err="1">
                <a:solidFill>
                  <a:srgbClr val="00467A"/>
                </a:solidFill>
              </a:rPr>
              <a:t>En</a:t>
            </a:r>
            <a:r>
              <a:rPr sz="3200" b="1" dirty="0">
                <a:solidFill>
                  <a:srgbClr val="00467A"/>
                </a:solidFill>
              </a:rPr>
              <a:t> </a:t>
            </a:r>
            <a:r>
              <a:rPr sz="3200" b="1" dirty="0" err="1">
                <a:solidFill>
                  <a:srgbClr val="00467A"/>
                </a:solidFill>
              </a:rPr>
              <a:t>databerättelse</a:t>
            </a:r>
            <a:endParaRPr sz="3200" b="1" dirty="0">
              <a:solidFill>
                <a:srgbClr val="00467A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solidFill>
                  <a:srgbClr val="323232"/>
                </a:solidFill>
              </a:rPr>
              <a:t>
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AAF19C-26D6-4E17-8F7A-7AFED245D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4" y="1371599"/>
            <a:ext cx="8212667" cy="46196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>
                <a:solidFill>
                  <a:srgbClr val="00467A"/>
                </a:solidFill>
              </a:rPr>
              <a:t>Regression per faktor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CAA706-296D-4448-B1BA-70069C2F49FC}"/>
              </a:ext>
            </a:extLst>
          </p:cNvPr>
          <p:cNvSpPr/>
          <p:nvPr/>
        </p:nvSpPr>
        <p:spPr>
          <a:xfrm>
            <a:off x="923925" y="1590675"/>
            <a:ext cx="7477125" cy="46291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7030EB1-5E30-4BC3-BD0F-37B0443E8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16" y="1600196"/>
            <a:ext cx="6704334" cy="446955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6AB2A1F-0455-4A04-8995-743A0EF49D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716" y="1750196"/>
            <a:ext cx="6704334" cy="446955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7521E33-463D-487A-893A-6D21D0E151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16" y="1900196"/>
            <a:ext cx="6704334" cy="4469556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B53C2AD-63E4-4BF1-AE62-AA5CDB85A9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6716" y="2050196"/>
            <a:ext cx="6704334" cy="44695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F27292C-547B-4529-A3EE-AF93A6F816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6716" y="2200196"/>
            <a:ext cx="6704334" cy="446955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FE56426-FC73-4AD7-B0CD-852167E400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96716" y="2350196"/>
            <a:ext cx="6704334" cy="44695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>
                <a:solidFill>
                  <a:srgbClr val="00467A"/>
                </a:solidFill>
              </a:rPr>
              <a:t>Slutsats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solidFill>
                  <a:srgbClr val="323232"/>
                </a:solidFill>
              </a:rPr>
              <a:t>- </a:t>
            </a:r>
            <a:r>
              <a:rPr sz="2000" dirty="0" err="1">
                <a:solidFill>
                  <a:srgbClr val="323232"/>
                </a:solidFill>
              </a:rPr>
              <a:t>Lyckliga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länder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har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bättre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hälsa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stöd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ekonomi</a:t>
            </a:r>
            <a:r>
              <a:rPr sz="2000" dirty="0">
                <a:solidFill>
                  <a:srgbClr val="323232"/>
                </a:solidFill>
              </a:rPr>
              <a:t>
- </a:t>
            </a:r>
            <a:r>
              <a:rPr sz="2000" dirty="0" err="1">
                <a:solidFill>
                  <a:srgbClr val="323232"/>
                </a:solidFill>
              </a:rPr>
              <a:t>Generositet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har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oväntat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låg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effekt</a:t>
            </a:r>
            <a:r>
              <a:rPr sz="2000" dirty="0">
                <a:solidFill>
                  <a:srgbClr val="323232"/>
                </a:solidFill>
              </a:rPr>
              <a:t>
- </a:t>
            </a:r>
            <a:r>
              <a:rPr sz="2000" dirty="0" err="1">
                <a:solidFill>
                  <a:srgbClr val="323232"/>
                </a:solidFill>
              </a:rPr>
              <a:t>Lycka</a:t>
            </a:r>
            <a:r>
              <a:rPr sz="2000" dirty="0">
                <a:solidFill>
                  <a:srgbClr val="323232"/>
                </a:solidFill>
              </a:rPr>
              <a:t> är </a:t>
            </a:r>
            <a:r>
              <a:rPr sz="2000" dirty="0" err="1">
                <a:solidFill>
                  <a:srgbClr val="323232"/>
                </a:solidFill>
              </a:rPr>
              <a:t>ojämnt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fördelad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globalt</a:t>
            </a:r>
            <a:endParaRPr sz="2000" dirty="0">
              <a:solidFill>
                <a:srgbClr val="32323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A4B6F8-D7AB-405A-9FED-F0C6E2386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4593"/>
            <a:ext cx="9144000" cy="466963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>
                <a:solidFill>
                  <a:srgbClr val="00467A"/>
                </a:solidFill>
              </a:rPr>
              <a:t>Reflektion &amp; Nästa steg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>
                <a:solidFill>
                  <a:srgbClr val="323232"/>
                </a:solidFill>
              </a:rPr>
              <a:t>- Testa flera år (2015–2023)
- Prova andra modeller: beslutsträd, k-NN
- Koppla till kultur, politik eller utbildning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>
                <a:solidFill>
                  <a:srgbClr val="00467A"/>
                </a:solidFill>
              </a:rPr>
              <a:t>Tack!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>
                <a:solidFill>
                  <a:srgbClr val="323232"/>
                </a:solidFill>
              </a:rPr>
              <a:t>Tack för er uppmärksamhet!
Frågor?
(Valfritt: lägg till QR-kod till GitHub eller Notebook)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>
                <a:solidFill>
                  <a:srgbClr val="00467A"/>
                </a:solidFill>
              </a:rPr>
              <a:t>Syfte med projektet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925F7FB-3A0D-4115-8DFD-9E7FD9D8A9FF}"/>
              </a:ext>
            </a:extLst>
          </p:cNvPr>
          <p:cNvSpPr/>
          <p:nvPr/>
        </p:nvSpPr>
        <p:spPr>
          <a:xfrm>
            <a:off x="352426" y="1123950"/>
            <a:ext cx="4695824" cy="173408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800" dirty="0">
                <a:solidFill>
                  <a:srgbClr val="323232"/>
                </a:solidFill>
              </a:rPr>
              <a:t>Vilka faktorer påverkar människors lycka?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87732E-B715-4B36-A37D-32002C6E4723}"/>
              </a:ext>
            </a:extLst>
          </p:cNvPr>
          <p:cNvSpPr/>
          <p:nvPr/>
        </p:nvSpPr>
        <p:spPr>
          <a:xfrm>
            <a:off x="3514725" y="2695574"/>
            <a:ext cx="5172075" cy="15520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800" dirty="0">
                <a:solidFill>
                  <a:srgbClr val="323232"/>
                </a:solidFill>
              </a:rPr>
              <a:t>Hur skiljer sig de lyckligaste och minst lyckliga länderna?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BD614F1-8355-4AF4-AD7C-F29BA2057CEE}"/>
              </a:ext>
            </a:extLst>
          </p:cNvPr>
          <p:cNvSpPr/>
          <p:nvPr/>
        </p:nvSpPr>
        <p:spPr>
          <a:xfrm>
            <a:off x="1295400" y="4401085"/>
            <a:ext cx="5819775" cy="15520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800" dirty="0">
                <a:solidFill>
                  <a:srgbClr val="323232"/>
                </a:solidFill>
              </a:rPr>
              <a:t>- Kan vi förutsäga lycka med hjälp av linjär regression?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>
                <a:solidFill>
                  <a:srgbClr val="00467A"/>
                </a:solidFill>
              </a:rPr>
              <a:t>Dataset &amp; datarening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 err="1">
                <a:solidFill>
                  <a:srgbClr val="323232"/>
                </a:solidFill>
              </a:rPr>
              <a:t>Källa</a:t>
            </a:r>
            <a:r>
              <a:rPr sz="2000" dirty="0">
                <a:solidFill>
                  <a:srgbClr val="323232"/>
                </a:solidFill>
              </a:rPr>
              <a:t>: World Happiness Report 2019</a:t>
            </a:r>
            <a:endParaRPr lang="en-GB" sz="2000" dirty="0">
              <a:solidFill>
                <a:srgbClr val="323232"/>
              </a:solidFill>
            </a:endParaRPr>
          </a:p>
          <a:p>
            <a:r>
              <a:rPr lang="sv-SE" sz="2000" b="0" i="0" u="sng" dirty="0">
                <a:effectLst/>
                <a:latin typeface="inherit"/>
                <a:hlinkClick r:id="rId2" tooltip="https://www.kaggle.com/datasets/unsdsn/world-happiness"/>
              </a:rPr>
              <a:t>https://www.kaggle.com/datasets/unsdsn/world-happiness</a:t>
            </a:r>
            <a:r>
              <a:rPr sz="2000" dirty="0">
                <a:solidFill>
                  <a:srgbClr val="323232"/>
                </a:solidFill>
              </a:rPr>
              <a:t>
- 156 </a:t>
            </a:r>
            <a:r>
              <a:rPr sz="2000" dirty="0" err="1">
                <a:solidFill>
                  <a:srgbClr val="323232"/>
                </a:solidFill>
              </a:rPr>
              <a:t>länder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numeriska</a:t>
            </a:r>
            <a:r>
              <a:rPr sz="2000" dirty="0">
                <a:solidFill>
                  <a:srgbClr val="323232"/>
                </a:solidFill>
              </a:rPr>
              <a:t> &amp; </a:t>
            </a:r>
            <a:r>
              <a:rPr sz="2000" dirty="0" err="1">
                <a:solidFill>
                  <a:srgbClr val="323232"/>
                </a:solidFill>
              </a:rPr>
              <a:t>ordinale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variabler</a:t>
            </a:r>
            <a:r>
              <a:rPr sz="2000" dirty="0">
                <a:solidFill>
                  <a:srgbClr val="323232"/>
                </a:solidFill>
              </a:rPr>
              <a:t>
- </a:t>
            </a:r>
            <a:r>
              <a:rPr sz="2000" dirty="0" err="1">
                <a:solidFill>
                  <a:srgbClr val="323232"/>
                </a:solidFill>
              </a:rPr>
              <a:t>Faktorer</a:t>
            </a:r>
            <a:r>
              <a:rPr sz="2000" dirty="0">
                <a:solidFill>
                  <a:srgbClr val="323232"/>
                </a:solidFill>
              </a:rPr>
              <a:t>: BNP</a:t>
            </a:r>
            <a:r>
              <a:rPr lang="en-GB" sz="2000" dirty="0">
                <a:solidFill>
                  <a:srgbClr val="323232"/>
                </a:solidFill>
              </a:rPr>
              <a:t>(GDP)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Hälsa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Frihet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Socialt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stöd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Generositet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Korruption</a:t>
            </a:r>
            <a:r>
              <a:rPr sz="2000" dirty="0">
                <a:solidFill>
                  <a:srgbClr val="323232"/>
                </a:solidFill>
              </a:rPr>
              <a:t>
</a:t>
            </a:r>
            <a:r>
              <a:rPr sz="2000" dirty="0" err="1">
                <a:solidFill>
                  <a:srgbClr val="323232"/>
                </a:solidFill>
              </a:rPr>
              <a:t>Datarening</a:t>
            </a:r>
            <a:r>
              <a:rPr sz="2000" dirty="0">
                <a:solidFill>
                  <a:srgbClr val="323232"/>
                </a:solidFill>
              </a:rPr>
              <a:t>:
- </a:t>
            </a:r>
            <a:r>
              <a:rPr sz="2000" dirty="0" err="1">
                <a:solidFill>
                  <a:srgbClr val="323232"/>
                </a:solidFill>
              </a:rPr>
              <a:t>Bytte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kolumnnamn</a:t>
            </a:r>
            <a:r>
              <a:rPr sz="2000" dirty="0">
                <a:solidFill>
                  <a:srgbClr val="323232"/>
                </a:solidFill>
              </a:rPr>
              <a:t>
- Tog bort </a:t>
            </a:r>
            <a:r>
              <a:rPr sz="2000" dirty="0" err="1">
                <a:solidFill>
                  <a:srgbClr val="323232"/>
                </a:solidFill>
              </a:rPr>
              <a:t>NaN</a:t>
            </a:r>
            <a:r>
              <a:rPr sz="2000" dirty="0">
                <a:solidFill>
                  <a:srgbClr val="323232"/>
                </a:solidFill>
              </a:rPr>
              <a:t> och </a:t>
            </a:r>
            <a:r>
              <a:rPr sz="2000" dirty="0" err="1">
                <a:solidFill>
                  <a:srgbClr val="323232"/>
                </a:solidFill>
              </a:rPr>
              <a:t>dubbletter</a:t>
            </a:r>
            <a:r>
              <a:rPr sz="2000" dirty="0">
                <a:solidFill>
                  <a:srgbClr val="323232"/>
                </a:solidFill>
              </a:rPr>
              <a:t>
- </a:t>
            </a:r>
            <a:r>
              <a:rPr sz="2000" dirty="0" err="1">
                <a:solidFill>
                  <a:srgbClr val="323232"/>
                </a:solidFill>
              </a:rPr>
              <a:t>Sparade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som</a:t>
            </a:r>
            <a:r>
              <a:rPr sz="2000" dirty="0">
                <a:solidFill>
                  <a:srgbClr val="323232"/>
                </a:solidFill>
              </a:rPr>
              <a:t> happiness_2019_cleaned.csv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>
                <a:solidFill>
                  <a:srgbClr val="00467A"/>
                </a:solidFill>
              </a:rPr>
              <a:t>Topp 10 vs Botten 10 länder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solidFill>
                  <a:srgbClr val="323232"/>
                </a:solidFill>
              </a:rPr>
              <a:t>Visa </a:t>
            </a:r>
            <a:r>
              <a:rPr sz="2000" dirty="0" err="1">
                <a:solidFill>
                  <a:srgbClr val="323232"/>
                </a:solidFill>
              </a:rPr>
              <a:t>tabell</a:t>
            </a:r>
            <a:r>
              <a:rPr sz="2000" dirty="0">
                <a:solidFill>
                  <a:srgbClr val="323232"/>
                </a:solidFill>
              </a:rPr>
              <a:t> med:
- </a:t>
            </a:r>
            <a:r>
              <a:rPr sz="2000" dirty="0" err="1">
                <a:solidFill>
                  <a:srgbClr val="323232"/>
                </a:solidFill>
              </a:rPr>
              <a:t>Topp</a:t>
            </a:r>
            <a:r>
              <a:rPr sz="2000" dirty="0">
                <a:solidFill>
                  <a:srgbClr val="323232"/>
                </a:solidFill>
              </a:rPr>
              <a:t> 10 </a:t>
            </a:r>
            <a:r>
              <a:rPr sz="2000" dirty="0" err="1">
                <a:solidFill>
                  <a:srgbClr val="323232"/>
                </a:solidFill>
              </a:rPr>
              <a:t>lyckligaste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länder</a:t>
            </a:r>
            <a:r>
              <a:rPr sz="2000" dirty="0">
                <a:solidFill>
                  <a:srgbClr val="323232"/>
                </a:solidFill>
              </a:rPr>
              <a:t> (ex. Finland, </a:t>
            </a:r>
            <a:r>
              <a:rPr sz="2000" dirty="0" err="1">
                <a:solidFill>
                  <a:srgbClr val="323232"/>
                </a:solidFill>
              </a:rPr>
              <a:t>Danmark</a:t>
            </a:r>
            <a:r>
              <a:rPr sz="2000" dirty="0">
                <a:solidFill>
                  <a:srgbClr val="323232"/>
                </a:solidFill>
              </a:rPr>
              <a:t>...)
- </a:t>
            </a:r>
            <a:r>
              <a:rPr sz="2000" dirty="0" err="1">
                <a:solidFill>
                  <a:srgbClr val="323232"/>
                </a:solidFill>
              </a:rPr>
              <a:t>Botten</a:t>
            </a:r>
            <a:r>
              <a:rPr sz="2000" dirty="0">
                <a:solidFill>
                  <a:srgbClr val="323232"/>
                </a:solidFill>
              </a:rPr>
              <a:t> 10 </a:t>
            </a:r>
            <a:r>
              <a:rPr sz="2000" dirty="0" err="1">
                <a:solidFill>
                  <a:srgbClr val="323232"/>
                </a:solidFill>
              </a:rPr>
              <a:t>minst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lyckliga</a:t>
            </a:r>
            <a:r>
              <a:rPr sz="2000" dirty="0">
                <a:solidFill>
                  <a:srgbClr val="323232"/>
                </a:solidFill>
              </a:rPr>
              <a:t> (ex. Haiti, </a:t>
            </a:r>
            <a:r>
              <a:rPr sz="2000" dirty="0" err="1">
                <a:solidFill>
                  <a:srgbClr val="323232"/>
                </a:solidFill>
              </a:rPr>
              <a:t>Syrien</a:t>
            </a:r>
            <a:r>
              <a:rPr sz="2000" dirty="0">
                <a:solidFill>
                  <a:srgbClr val="323232"/>
                </a:solidFill>
              </a:rPr>
              <a:t>, Afghanistan...)
</a:t>
            </a:r>
            <a:r>
              <a:rPr sz="2000" dirty="0" err="1">
                <a:solidFill>
                  <a:srgbClr val="323232"/>
                </a:solidFill>
              </a:rPr>
              <a:t>Kolumner</a:t>
            </a:r>
            <a:r>
              <a:rPr sz="2000" dirty="0">
                <a:solidFill>
                  <a:srgbClr val="323232"/>
                </a:solidFill>
              </a:rPr>
              <a:t>: Land + </a:t>
            </a:r>
            <a:r>
              <a:rPr sz="2000" dirty="0" err="1">
                <a:solidFill>
                  <a:srgbClr val="323232"/>
                </a:solidFill>
              </a:rPr>
              <a:t>Lyckonivå</a:t>
            </a:r>
            <a:endParaRPr sz="2000" dirty="0">
              <a:solidFill>
                <a:srgbClr val="323232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06B89F5-F527-40E8-9AF7-86B7F86C5642}"/>
              </a:ext>
            </a:extLst>
          </p:cNvPr>
          <p:cNvSpPr/>
          <p:nvPr/>
        </p:nvSpPr>
        <p:spPr>
          <a:xfrm>
            <a:off x="4724400" y="2781300"/>
            <a:ext cx="4114800" cy="389572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Botten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10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minst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lyckliga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länder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Country  Happiness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155               South Sudan      2.853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154  Central African Republic      3.083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153               Afghanistan      3.203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152                  Tanzania      3.231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151                    Rwanda      3.334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150                     Yemen      3.380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149                    Malawi      3.410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148                     Syria      3.462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147                  Botswana      3.488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146                     Haiti      3.597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34877DD-504A-4A9C-A3F8-1BA7EAD92CF2}"/>
              </a:ext>
            </a:extLst>
          </p:cNvPr>
          <p:cNvSpPr/>
          <p:nvPr/>
        </p:nvSpPr>
        <p:spPr>
          <a:xfrm>
            <a:off x="609600" y="2790825"/>
            <a:ext cx="4114800" cy="389572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Topp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10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lyckligaste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länder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Country  Happiness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      Finland      7.769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     Denmark      7.600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       Norway      7.554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      Iceland      7.494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  Netherlands      7.488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  Switzerland      7.480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       Sweden      7.343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  New Zealand      7.307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       Canada      7.278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      Austria      7.246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>
                <a:solidFill>
                  <a:srgbClr val="00467A"/>
                </a:solidFill>
              </a:rPr>
              <a:t>Jämförelse av lyckonivåer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 err="1">
                <a:solidFill>
                  <a:srgbClr val="323232"/>
                </a:solidFill>
              </a:rPr>
              <a:t>Stapeldiagram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som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jämför</a:t>
            </a:r>
            <a:r>
              <a:rPr sz="2000" dirty="0">
                <a:solidFill>
                  <a:srgbClr val="323232"/>
                </a:solidFill>
              </a:rPr>
              <a:t> Top 10 vs Bottom 10
</a:t>
            </a:r>
            <a:r>
              <a:rPr sz="2000" dirty="0" err="1">
                <a:solidFill>
                  <a:srgbClr val="323232"/>
                </a:solidFill>
              </a:rPr>
              <a:t>Tydlig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kontrast</a:t>
            </a:r>
            <a:r>
              <a:rPr sz="2000" dirty="0">
                <a:solidFill>
                  <a:srgbClr val="323232"/>
                </a:solidFill>
              </a:rPr>
              <a:t>: </a:t>
            </a:r>
            <a:r>
              <a:rPr sz="2000" dirty="0" err="1">
                <a:solidFill>
                  <a:srgbClr val="323232"/>
                </a:solidFill>
              </a:rPr>
              <a:t>nästan</a:t>
            </a:r>
            <a:r>
              <a:rPr sz="2000" dirty="0">
                <a:solidFill>
                  <a:srgbClr val="323232"/>
                </a:solidFill>
              </a:rPr>
              <a:t> 5 </a:t>
            </a:r>
            <a:r>
              <a:rPr sz="2000" dirty="0" err="1">
                <a:solidFill>
                  <a:srgbClr val="323232"/>
                </a:solidFill>
              </a:rPr>
              <a:t>poängs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skillnad</a:t>
            </a:r>
            <a:endParaRPr sz="2000" dirty="0">
              <a:solidFill>
                <a:srgbClr val="32323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1F7A4-FD1E-4227-A283-FFA00D142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7777"/>
            <a:ext cx="9144000" cy="385984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dirty="0" err="1">
                <a:solidFill>
                  <a:srgbClr val="00467A"/>
                </a:solidFill>
              </a:rPr>
              <a:t>Korrelationsanalys</a:t>
            </a:r>
            <a:endParaRPr sz="3200" b="1" dirty="0">
              <a:solidFill>
                <a:srgbClr val="00467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C813DA-5E20-415D-A14B-1B7BD814B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99" y="2280285"/>
            <a:ext cx="7629525" cy="45777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1133475"/>
            <a:ext cx="82296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altLang="zh-CN" sz="2000" dirty="0">
                <a:solidFill>
                  <a:srgbClr val="323232"/>
                </a:solidFill>
              </a:rPr>
              <a:t>V</a:t>
            </a:r>
            <a:r>
              <a:rPr sz="2000" dirty="0" err="1">
                <a:solidFill>
                  <a:srgbClr val="323232"/>
                </a:solidFill>
              </a:rPr>
              <a:t>ariabler</a:t>
            </a:r>
            <a:r>
              <a:rPr lang="zh-CN" altLang="sv-SE" sz="2000" dirty="0">
                <a:solidFill>
                  <a:srgbClr val="323232"/>
                </a:solidFill>
              </a:rPr>
              <a:t>：</a:t>
            </a:r>
            <a:r>
              <a:rPr sz="2000" dirty="0">
                <a:solidFill>
                  <a:srgbClr val="323232"/>
                </a:solidFill>
              </a:rPr>
              <a:t>
Stark </a:t>
            </a:r>
            <a:r>
              <a:rPr sz="2000" dirty="0" err="1">
                <a:solidFill>
                  <a:srgbClr val="323232"/>
                </a:solidFill>
              </a:rPr>
              <a:t>positiv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korrelation</a:t>
            </a:r>
            <a:r>
              <a:rPr sz="2000" dirty="0">
                <a:solidFill>
                  <a:srgbClr val="323232"/>
                </a:solidFill>
              </a:rPr>
              <a:t>: </a:t>
            </a:r>
            <a:r>
              <a:rPr lang="sv-SE" altLang="zh-CN" sz="2000" dirty="0">
                <a:solidFill>
                  <a:srgbClr val="323232"/>
                </a:solidFill>
              </a:rPr>
              <a:t>GDP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Hälsa</a:t>
            </a:r>
            <a:r>
              <a:rPr sz="2000" dirty="0">
                <a:solidFill>
                  <a:srgbClr val="323232"/>
                </a:solidFill>
              </a:rPr>
              <a:t>, </a:t>
            </a:r>
            <a:r>
              <a:rPr sz="2000" dirty="0" err="1">
                <a:solidFill>
                  <a:srgbClr val="323232"/>
                </a:solidFill>
              </a:rPr>
              <a:t>Socialt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stöd</a:t>
            </a:r>
            <a:r>
              <a:rPr sz="2000" dirty="0">
                <a:solidFill>
                  <a:srgbClr val="323232"/>
                </a:solidFill>
              </a:rPr>
              <a:t>
</a:t>
            </a:r>
            <a:r>
              <a:rPr sz="2000" dirty="0" err="1">
                <a:solidFill>
                  <a:srgbClr val="323232"/>
                </a:solidFill>
              </a:rPr>
              <a:t>Svag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korrelation</a:t>
            </a:r>
            <a:r>
              <a:rPr sz="2000" dirty="0">
                <a:solidFill>
                  <a:srgbClr val="323232"/>
                </a:solidFill>
              </a:rPr>
              <a:t>: </a:t>
            </a:r>
            <a:r>
              <a:rPr sz="2000" dirty="0" err="1">
                <a:solidFill>
                  <a:srgbClr val="323232"/>
                </a:solidFill>
              </a:rPr>
              <a:t>Generositet</a:t>
            </a:r>
            <a:r>
              <a:rPr sz="2000" dirty="0">
                <a:solidFill>
                  <a:srgbClr val="323232"/>
                </a:solidFill>
              </a:rPr>
              <a:t>
</a:t>
            </a:r>
            <a:r>
              <a:rPr sz="2000" dirty="0" err="1">
                <a:solidFill>
                  <a:srgbClr val="323232"/>
                </a:solidFill>
              </a:rPr>
              <a:t>Negativ</a:t>
            </a:r>
            <a:r>
              <a:rPr sz="2000" dirty="0">
                <a:solidFill>
                  <a:srgbClr val="323232"/>
                </a:solidFill>
              </a:rPr>
              <a:t> </a:t>
            </a:r>
            <a:r>
              <a:rPr sz="2000" dirty="0" err="1">
                <a:solidFill>
                  <a:srgbClr val="323232"/>
                </a:solidFill>
              </a:rPr>
              <a:t>korrelation</a:t>
            </a:r>
            <a:r>
              <a:rPr sz="2000" dirty="0">
                <a:solidFill>
                  <a:srgbClr val="323232"/>
                </a:solidFill>
              </a:rPr>
              <a:t>: Rank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9FFBF8-5D39-48FD-A969-C664ACF3C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592815"/>
            <a:ext cx="9013707" cy="53770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B5298D-7AF7-4FD0-92DC-24D45BDB5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4525"/>
            <a:ext cx="9144000" cy="457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FD67D5-D0A7-4BDF-8E7F-8F3B90EF29A6}"/>
              </a:ext>
            </a:extLst>
          </p:cNvPr>
          <p:cNvSpPr txBox="1"/>
          <p:nvPr/>
        </p:nvSpPr>
        <p:spPr>
          <a:xfrm>
            <a:off x="495300" y="605909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dirty="0"/>
              <a:t>T-test resultat – Visualisering</a:t>
            </a:r>
            <a:endParaRPr lang="sv-SE" sz="1800" b="1" dirty="0">
              <a:solidFill>
                <a:srgbClr val="00467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77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>
                <a:solidFill>
                  <a:srgbClr val="00467A"/>
                </a:solidFill>
              </a:rPr>
              <a:t>Multivariat linjär regression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E14868-732E-41AD-A6B1-368969F1C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5" y="1181100"/>
            <a:ext cx="7315215" cy="54864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453</Words>
  <Application>Microsoft Office PowerPoint</Application>
  <PresentationFormat>On-screen Show (4:3)</PresentationFormat>
  <Paragraphs>54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inherit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>generated using python-pptx</dc:description>
  <cp:lastModifiedBy>小花 Crystal Zhu</cp:lastModifiedBy>
  <cp:revision>10</cp:revision>
  <dcterms:created xsi:type="dcterms:W3CDTF">2013-01-27T09:14:16Z</dcterms:created>
  <dcterms:modified xsi:type="dcterms:W3CDTF">2025-04-19T18:30:01Z</dcterms:modified>
  <cp:category/>
</cp:coreProperties>
</file>

<file path=docProps/thumbnail.jpeg>
</file>